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12"/>
  </p:notesMasterIdLst>
  <p:sldIdLst>
    <p:sldId id="256" r:id="rId2"/>
    <p:sldId id="424" r:id="rId3"/>
    <p:sldId id="426" r:id="rId4"/>
    <p:sldId id="413" r:id="rId5"/>
    <p:sldId id="414" r:id="rId6"/>
    <p:sldId id="425" r:id="rId7"/>
    <p:sldId id="415" r:id="rId8"/>
    <p:sldId id="416" r:id="rId9"/>
    <p:sldId id="429" r:id="rId10"/>
    <p:sldId id="42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0ABDBA-0CB8-4C4D-9AD3-61510CC34FA0}">
          <p14:sldIdLst>
            <p14:sldId id="256"/>
            <p14:sldId id="424"/>
            <p14:sldId id="426"/>
            <p14:sldId id="413"/>
            <p14:sldId id="414"/>
            <p14:sldId id="425"/>
            <p14:sldId id="415"/>
            <p14:sldId id="416"/>
            <p14:sldId id="429"/>
            <p14:sldId id="4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dmila Minic" initials="RM" lastIdx="1" clrIdx="0">
    <p:extLst>
      <p:ext uri="{19B8F6BF-5375-455C-9EA6-DF929625EA0E}">
        <p15:presenceInfo xmlns:p15="http://schemas.microsoft.com/office/powerpoint/2012/main" userId="S::rminic@eurobank.rs::7c83c265-206b-4a59-b5f0-18f39658f9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91F65-0206-4064-B222-2FC6BDD2244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CB6B5-7A72-4F57-AFF2-46E505A3F4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62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66A56-656F-4B51-AD78-0B87B40212BE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678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66A56-656F-4B51-AD78-0B87B40212BE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1576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66A56-656F-4B51-AD78-0B87B40212BE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46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66A56-656F-4B51-AD78-0B87B40212BE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842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098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8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59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95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05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5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747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1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1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98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25EEF-6B90-4047-BB00-0B8E2AC10818}" type="datetimeFigureOut">
              <a:rPr lang="en-US" smtClean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5856D40-68B7-4DFD-923E-64ED8824FEB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51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kipedia.org/wiki/Nikomahova_etika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hyperlink" Target="https://news.harvard.edu/gazette/story/2020/04/how-to-keep-ethics-alive-during-the-coronavirus-pandemic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hbr.org/2022/02/5-challenges-of-hybrid-work-and-how-to-overcome-the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966452-7535-425A-A5D5-860253738C0A}"/>
              </a:ext>
            </a:extLst>
          </p:cNvPr>
          <p:cNvSpPr txBox="1">
            <a:spLocks/>
          </p:cNvSpPr>
          <p:nvPr/>
        </p:nvSpPr>
        <p:spPr bwMode="auto">
          <a:xfrm>
            <a:off x="2691580" y="3929100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sr-Latn-BA" sz="1800" kern="0" dirty="0"/>
              <a:t>Radmila Minić</a:t>
            </a:r>
          </a:p>
          <a:p>
            <a:pPr algn="r"/>
            <a:r>
              <a:rPr lang="sr-Latn-BA" sz="1800" kern="0" dirty="0"/>
              <a:t>Compliance Manger</a:t>
            </a:r>
            <a:endParaRPr lang="el-GR" sz="1800" kern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43CD7F3-2B80-456F-8F55-65011EE95197}"/>
              </a:ext>
            </a:extLst>
          </p:cNvPr>
          <p:cNvSpPr txBox="1">
            <a:spLocks/>
          </p:cNvSpPr>
          <p:nvPr/>
        </p:nvSpPr>
        <p:spPr bwMode="auto">
          <a:xfrm>
            <a:off x="2169278" y="1240278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r-Latn-BA" i="1" kern="0" dirty="0"/>
              <a:t>Negovanje kulture etičke uskladjenosti u hibridnom radnom okruženju</a:t>
            </a:r>
          </a:p>
          <a:p>
            <a:pPr algn="ctr"/>
            <a:endParaRPr lang="sr-Latn-BA" kern="0" dirty="0"/>
          </a:p>
          <a:p>
            <a:pPr algn="ctr"/>
            <a:endParaRPr lang="sr-Latn-BA" kern="0" dirty="0"/>
          </a:p>
          <a:p>
            <a:pPr algn="ctr"/>
            <a:r>
              <a:rPr lang="sr-Latn-BA" sz="2200" kern="0" dirty="0">
                <a:solidFill>
                  <a:srgbClr val="C00000"/>
                </a:solidFill>
              </a:rPr>
              <a:t>Regionalni skup komplajans savetnika</a:t>
            </a:r>
          </a:p>
          <a:p>
            <a:pPr algn="ctr"/>
            <a:r>
              <a:rPr lang="sr-Latn-BA" sz="2200" kern="0" dirty="0">
                <a:solidFill>
                  <a:srgbClr val="C00000"/>
                </a:solidFill>
              </a:rPr>
              <a:t>Beograd, 28.10.2022.</a:t>
            </a:r>
          </a:p>
          <a:p>
            <a:pPr algn="r"/>
            <a:endParaRPr lang="el-GR" sz="1800" kern="0" dirty="0"/>
          </a:p>
        </p:txBody>
      </p:sp>
    </p:spTree>
    <p:extLst>
      <p:ext uri="{BB962C8B-B14F-4D97-AF65-F5344CB8AC3E}">
        <p14:creationId xmlns:p14="http://schemas.microsoft.com/office/powerpoint/2010/main" val="1056721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3BC544-C5FC-4B44-AF04-069737001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89" y="2066654"/>
            <a:ext cx="2895600" cy="354403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9B3AB1F-986C-43CB-8B0C-9D85409FB7C2}"/>
              </a:ext>
            </a:extLst>
          </p:cNvPr>
          <p:cNvSpPr txBox="1">
            <a:spLocks/>
          </p:cNvSpPr>
          <p:nvPr/>
        </p:nvSpPr>
        <p:spPr bwMode="auto">
          <a:xfrm>
            <a:off x="1469592" y="795282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E</a:t>
            </a:r>
            <a:r>
              <a:rPr lang="en-US" kern="0" dirty="0"/>
              <a:t>tika u praksi</a:t>
            </a:r>
            <a:r>
              <a:rPr lang="sr-Latn-BA" kern="0" dirty="0"/>
              <a:t>: </a:t>
            </a:r>
            <a:r>
              <a:rPr lang="en-US" kern="0" dirty="0"/>
              <a:t>istorijski koreni</a:t>
            </a:r>
            <a:endParaRPr lang="el-GR" kern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5D9D68F-F56A-41E3-B9AD-AC93F11872E0}"/>
              </a:ext>
            </a:extLst>
          </p:cNvPr>
          <p:cNvSpPr txBox="1">
            <a:spLocks/>
          </p:cNvSpPr>
          <p:nvPr/>
        </p:nvSpPr>
        <p:spPr>
          <a:xfrm>
            <a:off x="6338653" y="1976923"/>
            <a:ext cx="4749650" cy="38752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ristotel je prvi put upotrebio izraz</a:t>
            </a:r>
            <a:r>
              <a:rPr lang="sr-Latn-BA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etika </a:t>
            </a: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imenuje polje studija koje su razvili njegovi prethodnici Sokrat i Platon. </a:t>
            </a:r>
          </a:p>
          <a:p>
            <a:pPr marL="0" indent="0">
              <a:buNone/>
            </a:pP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Aristotel je smatrao da je etika</a:t>
            </a:r>
            <a:r>
              <a:rPr lang="sr-Latn-BA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praktična </a:t>
            </a: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 teorijska disciplina.</a:t>
            </a:r>
          </a:p>
          <a:p>
            <a:pPr marL="0" indent="0">
              <a:buNone/>
            </a:pP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Aristotel je istakao praktičnu važnost razvoja izvrsnosti (vriline) karaktera kao načina da se postigne ono što je suštinski važnije, izvrsno ponašanje (grčki praksis).</a:t>
            </a:r>
          </a:p>
          <a:p>
            <a:pPr marL="0" indent="0">
              <a:buNone/>
            </a:pPr>
            <a:r>
              <a:rPr lang="sr-Latn-B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 sto Aristotel tvrdi u knjizi II Nikomahove etike, čovek koji je stekao vrlinu karaktera težiće da uradi pravu stvar u pravo vreme i to na pravi način.</a:t>
            </a:r>
          </a:p>
          <a:p>
            <a:pPr marL="0" indent="0">
              <a:buNone/>
            </a:pPr>
            <a:endParaRPr lang="sr-Latn-BA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Latn-BA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Izvor: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https://hr.wikipedia.org/wiki/Nikomahova_etika</a:t>
            </a:r>
            <a:endParaRPr lang="sr-Latn-B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516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9B3AB1F-986C-43CB-8B0C-9D85409FB7C2}"/>
              </a:ext>
            </a:extLst>
          </p:cNvPr>
          <p:cNvSpPr txBox="1">
            <a:spLocks/>
          </p:cNvSpPr>
          <p:nvPr/>
        </p:nvSpPr>
        <p:spPr bwMode="auto">
          <a:xfrm>
            <a:off x="883665" y="386162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l-GR" b="1" kern="0" dirty="0"/>
          </a:p>
        </p:txBody>
      </p:sp>
      <p:pic>
        <p:nvPicPr>
          <p:cNvPr id="7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id="{A585D002-1FB8-4FC9-998E-EABF06B31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76" y="2118965"/>
            <a:ext cx="3440374" cy="3813222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707B948-219F-427B-A87C-AC03B8214EB5}"/>
              </a:ext>
            </a:extLst>
          </p:cNvPr>
          <p:cNvSpPr txBox="1">
            <a:spLocks/>
          </p:cNvSpPr>
          <p:nvPr/>
        </p:nvSpPr>
        <p:spPr>
          <a:xfrm>
            <a:off x="6720394" y="2118965"/>
            <a:ext cx="4438835" cy="36273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“All the world’s stage,</a:t>
            </a:r>
            <a:endParaRPr lang="sr-Latn-BA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all the men and women merely players;</a:t>
            </a:r>
            <a:endParaRPr lang="sr-Latn-BA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have their exits and their entrances;</a:t>
            </a:r>
            <a:endParaRPr lang="sr-Latn-BA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one man in his time plays many parts,</a:t>
            </a:r>
            <a:endParaRPr lang="sr-Latn-BA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acts being seven ages.”</a:t>
            </a:r>
            <a:br>
              <a:rPr lang="en-US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William Shakespeare</a:t>
            </a:r>
            <a:endParaRPr lang="sr-Latn-BA" sz="14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r-Latn-BA" sz="14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Latn-BA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Ceo svet je pozornica u kojoj su ljudi puki igrači. Imaju svoje ulaze i izlaze i jedan čovek u isto vreme igra različite uloge.</a:t>
            </a:r>
            <a:endParaRPr lang="en-US" sz="1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9E6A7-CB70-4EE8-BAAC-0DF9F073CC22}"/>
              </a:ext>
            </a:extLst>
          </p:cNvPr>
          <p:cNvSpPr txBox="1">
            <a:spLocks/>
          </p:cNvSpPr>
          <p:nvPr/>
        </p:nvSpPr>
        <p:spPr bwMode="auto">
          <a:xfrm>
            <a:off x="1548876" y="640061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E</a:t>
            </a:r>
            <a:r>
              <a:rPr lang="en-US" kern="0" dirty="0"/>
              <a:t>tika u hibridnom radnom okru</a:t>
            </a:r>
            <a:r>
              <a:rPr lang="sr-Latn-BA" kern="0" dirty="0"/>
              <a:t>ženju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286355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Slide Number Placeholder 4"/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DE29321-C19B-4D8C-89EE-0E8A5DA1A0A6}" type="slidenum">
              <a:rPr 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4</a:t>
            </a:fld>
            <a:endParaRPr lang="en-US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4581C-4AF4-4C6B-9800-56623AD42235}"/>
              </a:ext>
            </a:extLst>
          </p:cNvPr>
          <p:cNvSpPr txBox="1"/>
          <p:nvPr/>
        </p:nvSpPr>
        <p:spPr>
          <a:xfrm>
            <a:off x="1528776" y="2026261"/>
            <a:ext cx="831296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Zdravstveni i bezbedonosni izazovi</a:t>
            </a:r>
          </a:p>
          <a:p>
            <a:pPr algn="just"/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Način rada i ustaljena praksa promenjena za milione ljudi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Značajan finansijski stres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Kompanije prinudjene da preispitaju prioritete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</a:t>
            </a: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tike i procedure da zaštite zaposlene i </a:t>
            </a:r>
          </a:p>
          <a:p>
            <a:pPr algn="just"/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osnaže etiku i uskladjenost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Novi izazovi uskladjenosti i etike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54C369-0C91-4250-ABE1-1ADC19263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140" y="2026261"/>
            <a:ext cx="2275731" cy="1265164"/>
          </a:xfrm>
          <a:prstGeom prst="rect">
            <a:avLst/>
          </a:prstGeom>
        </p:spPr>
      </p:pic>
      <p:pic>
        <p:nvPicPr>
          <p:cNvPr id="10" name="Picture 9" descr="A picture containing text, indoor, wall&#10;&#10;Description automatically generated">
            <a:extLst>
              <a:ext uri="{FF2B5EF4-FFF2-40B4-BE49-F238E27FC236}">
                <a16:creationId xmlns:a16="http://schemas.microsoft.com/office/drawing/2014/main" id="{C74CBFE4-327D-4C48-86AB-0D1D32FC2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878" y="3429000"/>
            <a:ext cx="2275731" cy="12651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D5C9FB-4EA4-459D-9FB4-899F88BBD7AB}"/>
              </a:ext>
            </a:extLst>
          </p:cNvPr>
          <p:cNvSpPr txBox="1"/>
          <p:nvPr/>
        </p:nvSpPr>
        <p:spPr>
          <a:xfrm>
            <a:off x="6980343" y="4435424"/>
            <a:ext cx="43273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r-Latn-BA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neizvesnim vremenima bi bilo lako prevideti obaveze uskladjenosti i pitanja profesionalne etike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151D14-AB79-4EB5-8748-5C34B78CC02D}"/>
              </a:ext>
            </a:extLst>
          </p:cNvPr>
          <p:cNvSpPr txBox="1">
            <a:spLocks/>
          </p:cNvSpPr>
          <p:nvPr/>
        </p:nvSpPr>
        <p:spPr bwMode="auto">
          <a:xfrm>
            <a:off x="1528776" y="776897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Pregled izmenjenog poslovnog okruženja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2573447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Slide Number Placeholder 4"/>
          <p:cNvSpPr txBox="1">
            <a:spLocks/>
          </p:cNvSpPr>
          <p:nvPr/>
        </p:nvSpPr>
        <p:spPr bwMode="auto">
          <a:xfrm>
            <a:off x="7553820" y="4538118"/>
            <a:ext cx="2133600" cy="105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r-Latn-BA" sz="12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Izvor</a:t>
            </a:r>
            <a:r>
              <a:rPr lang="en-US" sz="12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200" b="1" i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noaction"/>
              </a:rPr>
              <a:t>https://legal.thomsonreuters.com/en/insights/reports/10-things-compliance-officers-need-to-consider-in-2021</a:t>
            </a:r>
            <a:endParaRPr lang="en-US" sz="1200" i="1" dirty="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4581C-4AF4-4C6B-9800-56623AD42235}"/>
              </a:ext>
            </a:extLst>
          </p:cNvPr>
          <p:cNvSpPr txBox="1"/>
          <p:nvPr/>
        </p:nvSpPr>
        <p:spPr>
          <a:xfrm>
            <a:off x="1405288" y="1919914"/>
            <a:ext cx="587141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1600" b="1" i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2021:</a:t>
            </a: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Planiranje kontinuiteta poslovanja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štita podataka o ličnosti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Izmene regulative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ljudskim resursima i odgovornostima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Nagradjivanje zaposlenih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proizvodima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promenama veština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 res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ursi i budzeti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transformacija 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upravljanje podacima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Lična odgovornost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text, person, person, bowed instrument&#10;&#10;Description automatically generated">
            <a:extLst>
              <a:ext uri="{FF2B5EF4-FFF2-40B4-BE49-F238E27FC236}">
                <a16:creationId xmlns:a16="http://schemas.microsoft.com/office/drawing/2014/main" id="{1623C46E-5A91-4ABA-AB25-23CB98A64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420" y="4969379"/>
            <a:ext cx="2339752" cy="10547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593FFC-D3E9-4A34-A964-46D366FC0629}"/>
              </a:ext>
            </a:extLst>
          </p:cNvPr>
          <p:cNvSpPr txBox="1"/>
          <p:nvPr/>
        </p:nvSpPr>
        <p:spPr>
          <a:xfrm>
            <a:off x="6777781" y="1906985"/>
            <a:ext cx="524939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sz="1600" b="1" i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2022:</a:t>
            </a: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individualnom odgovornošću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Ranjivost klijenata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ličnim računima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Sajber</a:t>
            </a: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otpornost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Diversifikacija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 u hibridnom okruženju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Izveštavanje o klimatskim rizicima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transformacija 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kripto valute</a:t>
            </a: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r-Latn-BA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</a:t>
            </a:r>
            <a:r>
              <a:rPr lang="sr-Latn-BA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sijski kriminal</a:t>
            </a:r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Latn-BA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Veštine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DE978B3-03D0-4676-B25E-6B11D711B890}"/>
              </a:ext>
            </a:extLst>
          </p:cNvPr>
          <p:cNvSpPr txBox="1">
            <a:spLocks/>
          </p:cNvSpPr>
          <p:nvPr/>
        </p:nvSpPr>
        <p:spPr bwMode="auto">
          <a:xfrm>
            <a:off x="1337911" y="4971108"/>
            <a:ext cx="5871411" cy="33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r-Latn-BA" sz="18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r-Latn-BA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Postavljanje i preispitivanje prioriteta više puta na dnevnom nivou</a:t>
            </a:r>
          </a:p>
          <a:p>
            <a:pPr algn="ctr"/>
            <a:endParaRPr lang="en-US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E5B948-CB3D-4007-AD80-6AE4A5C6D531}"/>
              </a:ext>
            </a:extLst>
          </p:cNvPr>
          <p:cNvSpPr txBox="1">
            <a:spLocks/>
          </p:cNvSpPr>
          <p:nvPr/>
        </p:nvSpPr>
        <p:spPr bwMode="auto">
          <a:xfrm>
            <a:off x="1548876" y="640061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Prioriteti u </a:t>
            </a:r>
            <a:r>
              <a:rPr lang="en-US" kern="0" dirty="0"/>
              <a:t>hibridnom </a:t>
            </a:r>
            <a:r>
              <a:rPr lang="sr-Latn-BA" kern="0" dirty="0"/>
              <a:t>poslovnom </a:t>
            </a:r>
            <a:r>
              <a:rPr lang="en-US" kern="0" dirty="0"/>
              <a:t>okru</a:t>
            </a:r>
            <a:r>
              <a:rPr lang="sr-Latn-BA" kern="0" dirty="0"/>
              <a:t>ženju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358120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0F1F2A-BC07-40B7-983A-7CF2190B7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48" y="2024108"/>
            <a:ext cx="8136304" cy="378833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DC9B871-6842-48AC-8D82-521FDDF27F27}"/>
              </a:ext>
            </a:extLst>
          </p:cNvPr>
          <p:cNvSpPr txBox="1">
            <a:spLocks/>
          </p:cNvSpPr>
          <p:nvPr/>
        </p:nvSpPr>
        <p:spPr bwMode="auto">
          <a:xfrm>
            <a:off x="1528776" y="669166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Sastojci profesionale etike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398497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Slide Number Placeholder 4"/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DE29321-C19B-4D8C-89EE-0E8A5DA1A0A6}" type="slidenum">
              <a:rPr 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7</a:t>
            </a:fld>
            <a:endParaRPr lang="en-US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66958F-14EF-4028-9C4E-4D8C7527F19F}"/>
              </a:ext>
            </a:extLst>
          </p:cNvPr>
          <p:cNvSpPr/>
          <p:nvPr/>
        </p:nvSpPr>
        <p:spPr>
          <a:xfrm>
            <a:off x="1647010" y="1671082"/>
            <a:ext cx="10826116" cy="31085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Kompanije treba da obezbede da</a:t>
            </a: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čine sve što je u njihovoj moći da stvore i održe kulturu </a:t>
            </a: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uskladjenosti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Razvijanje i praćenje najboljih etičkih praksi može delovati kao nešto što treba ostaviti po strani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ičke dileme neće nestati zato što se model poslovanja promenio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9C9530-DCCC-4682-9FBF-8F96BBF60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959" y="1946114"/>
            <a:ext cx="2387274" cy="12635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03983" y="4810161"/>
            <a:ext cx="924024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„Društvene norme se ne formulišu u potpunosti odozgo na dole, takodje je dobro poznata važna uloga odo</a:t>
            </a:r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</a:t>
            </a:r>
            <a:r>
              <a:rPr lang="sr-Latn-BA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nagore u formulisanju prihvatljivih društvenih normi</a:t>
            </a:r>
            <a:endParaRPr lang="en-US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BA" sz="1200" i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BA" sz="12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Izvor</a:t>
            </a:r>
            <a:r>
              <a:rPr lang="en-US" sz="12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https://news.harvard.edu/gazette/story/2020/04/how-to-keep-ethics-alive-during-the-coronavirus-pandemic</a:t>
            </a:r>
            <a:r>
              <a: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8762BE4-B04D-41DD-B8B9-5BA57CA8FE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817" y="3309295"/>
            <a:ext cx="2365557" cy="127507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8F63BA1-B053-46DE-81DC-B05DC14979BE}"/>
              </a:ext>
            </a:extLst>
          </p:cNvPr>
          <p:cNvSpPr txBox="1">
            <a:spLocks/>
          </p:cNvSpPr>
          <p:nvPr/>
        </p:nvSpPr>
        <p:spPr bwMode="auto">
          <a:xfrm>
            <a:off x="1528776" y="669166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Negovanje profesionalne etike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1721846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Slide Number Placeholder 4"/>
          <p:cNvSpPr txBox="1">
            <a:spLocks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1DE29321-C19B-4D8C-89EE-0E8A5DA1A0A6}" type="slidenum">
              <a:rPr 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8</a:t>
            </a:fld>
            <a:endParaRPr lang="en-US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66958F-14EF-4028-9C4E-4D8C7527F19F}"/>
              </a:ext>
            </a:extLst>
          </p:cNvPr>
          <p:cNvSpPr/>
          <p:nvPr/>
        </p:nvSpPr>
        <p:spPr>
          <a:xfrm>
            <a:off x="1775520" y="1925727"/>
            <a:ext cx="864096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6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Etičko rukovodjenje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Oblikovanje budućeg stanja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Poštovanje zajednice</a:t>
            </a:r>
          </a:p>
          <a:p>
            <a:pPr algn="just"/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Ohrabrivanje etičkog ponašanja i odluka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Pojašnjavanje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BA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Tehnološki i bihevioralni izazovi</a:t>
            </a:r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C0BC4C-EB8A-4E37-9715-E221A5A32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096" y="2201662"/>
            <a:ext cx="2293903" cy="14648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03F1D5-AD2C-49E6-BDE0-EF9317FCE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096" y="3942413"/>
            <a:ext cx="2232248" cy="13849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8EC3EF7-8347-4250-9846-1B69A1B5643A}"/>
              </a:ext>
            </a:extLst>
          </p:cNvPr>
          <p:cNvSpPr txBox="1">
            <a:spLocks/>
          </p:cNvSpPr>
          <p:nvPr/>
        </p:nvSpPr>
        <p:spPr bwMode="auto">
          <a:xfrm>
            <a:off x="1528776" y="669166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Izazovi profesionalne etike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1468250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EC324-9F17-42AD-AD1B-9D6CEDBDD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kern="0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ommunication</a:t>
            </a:r>
          </a:p>
          <a:p>
            <a:pPr lvl="1"/>
            <a:r>
              <a:rPr lang="en-US" kern="0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oordination</a:t>
            </a:r>
          </a:p>
          <a:p>
            <a:pPr lvl="1"/>
            <a:r>
              <a:rPr lang="en-US" kern="0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onnection</a:t>
            </a:r>
          </a:p>
          <a:p>
            <a:pPr lvl="1"/>
            <a:r>
              <a:rPr lang="en-US" kern="0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reativity</a:t>
            </a:r>
          </a:p>
          <a:p>
            <a:pPr lvl="1"/>
            <a:r>
              <a:rPr lang="en-US" kern="0" dirty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en-US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ulture</a:t>
            </a:r>
            <a:endParaRPr lang="sr-Latn-BA" kern="0" dirty="0">
              <a:solidFill>
                <a:srgbClr val="000099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endParaRPr lang="sr-Latn-BA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sr-Latn-BA" sz="13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Izvor: </a:t>
            </a:r>
            <a:r>
              <a:rPr lang="sr-Latn-BA" sz="13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300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https://hbr.org/2022/02/5-challenges-of-hybrid-work-and-how-to-overcome-them</a:t>
            </a:r>
            <a:endParaRPr lang="en-US" sz="1300" dirty="0">
              <a:solidFill>
                <a:srgbClr val="C00000"/>
              </a:solidFill>
            </a:endParaRP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F913AD4-169D-4583-949C-71BE02CC5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581" y="1988421"/>
            <a:ext cx="2448273" cy="1331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37E234-B186-4EE5-81F6-C0195EDF1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581" y="3429000"/>
            <a:ext cx="2448273" cy="98320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58EDCB7-D3DA-46EA-AAC9-07589A97C376}"/>
              </a:ext>
            </a:extLst>
          </p:cNvPr>
          <p:cNvSpPr txBox="1">
            <a:spLocks/>
          </p:cNvSpPr>
          <p:nvPr/>
        </p:nvSpPr>
        <p:spPr bwMode="auto">
          <a:xfrm>
            <a:off x="1528776" y="669166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Podsticanje profesionalne etike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1719180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02CF-1655-45F9-BA20-180599CE7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922" y="2015732"/>
            <a:ext cx="4662932" cy="3450613"/>
          </a:xfrm>
        </p:spPr>
        <p:txBody>
          <a:bodyPr/>
          <a:lstStyle/>
          <a:p>
            <a:pPr marL="0" indent="0">
              <a:buNone/>
            </a:pPr>
            <a:endParaRPr lang="sr-Latn-BA" dirty="0"/>
          </a:p>
          <a:p>
            <a:pPr marL="0" indent="0">
              <a:buNone/>
            </a:pPr>
            <a:endParaRPr lang="sr-Latn-BA" dirty="0"/>
          </a:p>
          <a:p>
            <a:pPr marL="0" indent="0">
              <a:buNone/>
            </a:pPr>
            <a:endParaRPr lang="sr-Latn-BA" dirty="0"/>
          </a:p>
          <a:p>
            <a:pPr marL="0" indent="0">
              <a:buNone/>
            </a:pPr>
            <a:r>
              <a:rPr lang="sr-Latn-BA" sz="24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Hvala!  </a:t>
            </a:r>
            <a:r>
              <a:rPr lang="sr-Cyrl-RS" sz="24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Хвала</a:t>
            </a:r>
            <a:r>
              <a:rPr lang="sr-Latn-BA" sz="24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!   </a:t>
            </a:r>
            <a:r>
              <a:rPr lang="sr-Cyrl-RS" sz="2400" kern="0" dirty="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rPr>
              <a:t>Благодарам!</a:t>
            </a:r>
          </a:p>
          <a:p>
            <a:endParaRPr lang="sr-Cyrl-RS" dirty="0"/>
          </a:p>
          <a:p>
            <a:endParaRPr lang="en-US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8B38304-B89B-4BEE-9D1A-BAA43D836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920" y="2441609"/>
            <a:ext cx="4327864" cy="29362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238E310-3B24-4FF9-8918-30C7E1EC106E}"/>
              </a:ext>
            </a:extLst>
          </p:cNvPr>
          <p:cNvSpPr txBox="1">
            <a:spLocks/>
          </p:cNvSpPr>
          <p:nvPr/>
        </p:nvSpPr>
        <p:spPr bwMode="auto">
          <a:xfrm>
            <a:off x="1528776" y="669166"/>
            <a:ext cx="8363272" cy="57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r-Latn-BA" kern="0" dirty="0"/>
              <a:t>I da zaključimo...</a:t>
            </a:r>
            <a:endParaRPr lang="el-GR" kern="0" dirty="0"/>
          </a:p>
        </p:txBody>
      </p:sp>
    </p:spTree>
    <p:extLst>
      <p:ext uri="{BB962C8B-B14F-4D97-AF65-F5344CB8AC3E}">
        <p14:creationId xmlns:p14="http://schemas.microsoft.com/office/powerpoint/2010/main" val="268402128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516</Words>
  <Application>Microsoft Office PowerPoint</Application>
  <PresentationFormat>Widescreen</PresentationFormat>
  <Paragraphs>121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Negovanje kulture etičke uskladjenosti u hibridnom radnom okruženju   Radmila Minić Compliance Manager</dc:title>
  <dc:creator>Radmila Minic</dc:creator>
  <cp:lastModifiedBy>Radmila Minic</cp:lastModifiedBy>
  <cp:revision>33</cp:revision>
  <dcterms:created xsi:type="dcterms:W3CDTF">2022-10-17T10:38:48Z</dcterms:created>
  <dcterms:modified xsi:type="dcterms:W3CDTF">2022-10-24T07:24:19Z</dcterms:modified>
</cp:coreProperties>
</file>